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9" r:id="rId30"/>
    <p:sldId id="290" r:id="rId31"/>
    <p:sldId id="292" r:id="rId32"/>
    <p:sldId id="296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B2ADA-7B19-4A34-BD97-2C48426ACAB6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E917C-9D85-436E-856B-6DE18F33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4072D2-162F-48B1-88F7-61762ED0721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61D345-14A4-4BC5-BAB1-2B4F0F92C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mtClean="0"/>
              <a:t>to Databases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UNIVERSITY database </a:t>
            </a:r>
          </a:p>
          <a:p>
            <a:pPr lvl="1"/>
            <a:r>
              <a:rPr lang="en-US" smtClean="0"/>
              <a:t>Information concerning students, courses, and grades in a university environment</a:t>
            </a:r>
          </a:p>
          <a:p>
            <a:r>
              <a:rPr lang="en-US" b="1" smtClean="0"/>
              <a:t>Data records</a:t>
            </a:r>
          </a:p>
          <a:p>
            <a:pPr lvl="1"/>
            <a:r>
              <a:rPr lang="en-US" smtClean="0"/>
              <a:t>STUDENT </a:t>
            </a:r>
          </a:p>
          <a:p>
            <a:pPr lvl="1"/>
            <a:r>
              <a:rPr lang="en-US" smtClean="0"/>
              <a:t>COURSE</a:t>
            </a:r>
          </a:p>
          <a:p>
            <a:pPr lvl="1"/>
            <a:r>
              <a:rPr lang="en-US" smtClean="0"/>
              <a:t>SECTION </a:t>
            </a:r>
          </a:p>
          <a:p>
            <a:pPr lvl="1"/>
            <a:r>
              <a:rPr lang="en-US" smtClean="0"/>
              <a:t>GRADE_REPORT </a:t>
            </a:r>
          </a:p>
          <a:p>
            <a:pPr lvl="1"/>
            <a:r>
              <a:rPr lang="en-US" smtClean="0"/>
              <a:t>PREREQUISITE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077200" cy="4524375"/>
          </a:xfrm>
        </p:spPr>
        <p:txBody>
          <a:bodyPr/>
          <a:lstStyle/>
          <a:p>
            <a:r>
              <a:rPr lang="en-US" smtClean="0"/>
              <a:t>Specify structure of records of each file by specifying </a:t>
            </a:r>
            <a:r>
              <a:rPr lang="en-US" b="1" smtClean="0"/>
              <a:t>data type </a:t>
            </a:r>
            <a:r>
              <a:rPr lang="en-US" smtClean="0"/>
              <a:t>for each </a:t>
            </a:r>
            <a:r>
              <a:rPr lang="en-US" b="1" smtClean="0"/>
              <a:t>data element </a:t>
            </a:r>
          </a:p>
          <a:p>
            <a:pPr lvl="1"/>
            <a:r>
              <a:rPr lang="en-US" smtClean="0"/>
              <a:t>String of alphabetic characters</a:t>
            </a:r>
          </a:p>
          <a:p>
            <a:pPr lvl="1"/>
            <a:r>
              <a:rPr lang="en-US" smtClean="0"/>
              <a:t>Integer</a:t>
            </a:r>
          </a:p>
          <a:p>
            <a:pPr lvl="1"/>
            <a:r>
              <a:rPr lang="en-US" smtClean="0"/>
              <a:t>Etc.</a:t>
            </a:r>
          </a:p>
          <a:p>
            <a:pPr lvl="1"/>
            <a:endParaRPr lang="en-US" smtClean="0"/>
          </a:p>
        </p:txBody>
      </p:sp>
      <p:sp>
        <p:nvSpPr>
          <p:cNvPr id="1536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(cont'd.)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25475"/>
            <a:ext cx="6778625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Construct UNIVERSITY database</a:t>
            </a:r>
          </a:p>
          <a:p>
            <a:pPr lvl="1"/>
            <a:r>
              <a:rPr lang="en-US" smtClean="0"/>
              <a:t>Store data to represent each student, course, section, grade report, and prerequisite as a record in appropriate file</a:t>
            </a:r>
          </a:p>
          <a:p>
            <a:r>
              <a:rPr lang="en-US" smtClean="0"/>
              <a:t>Relationships among the records</a:t>
            </a:r>
          </a:p>
          <a:p>
            <a:r>
              <a:rPr lang="en-US" smtClean="0"/>
              <a:t>Manipulation involves querying and updating</a:t>
            </a:r>
          </a:p>
        </p:txBody>
      </p:sp>
      <p:sp>
        <p:nvSpPr>
          <p:cNvPr id="174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(cont'd.)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queries:</a:t>
            </a:r>
          </a:p>
          <a:p>
            <a:pPr lvl="1"/>
            <a:r>
              <a:rPr lang="en-US" smtClean="0"/>
              <a:t>Retrieve the transcript</a:t>
            </a:r>
          </a:p>
          <a:p>
            <a:pPr lvl="1"/>
            <a:r>
              <a:rPr lang="en-US" smtClean="0"/>
              <a:t>List the names of students who took the section of the ‘Database’ course offered in fall 2008 and their grades in that section</a:t>
            </a:r>
          </a:p>
          <a:p>
            <a:pPr lvl="1"/>
            <a:r>
              <a:rPr lang="en-US" smtClean="0"/>
              <a:t>List the prerequisites of the ‘Database’ course</a:t>
            </a:r>
          </a:p>
        </p:txBody>
      </p:sp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(cont'd.)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updates:</a:t>
            </a:r>
          </a:p>
          <a:p>
            <a:pPr lvl="1"/>
            <a:r>
              <a:rPr lang="en-US" smtClean="0"/>
              <a:t>Change the class of ‘Smith’ to sophomore</a:t>
            </a:r>
          </a:p>
          <a:p>
            <a:pPr lvl="1"/>
            <a:r>
              <a:rPr lang="en-US" smtClean="0"/>
              <a:t>Create a new section for the ‘Database’ course for this semester</a:t>
            </a:r>
          </a:p>
          <a:p>
            <a:pPr lvl="1"/>
            <a:r>
              <a:rPr lang="en-US" smtClean="0"/>
              <a:t>Enter a grade of ‘A’ for ‘Smith’ in the ‘Database’ section of last semester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(cont'd.)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Phases for designing a database: </a:t>
            </a:r>
          </a:p>
          <a:p>
            <a:pPr lvl="1"/>
            <a:r>
              <a:rPr lang="en-US" b="1" smtClean="0"/>
              <a:t>Requirements specification and analysis</a:t>
            </a:r>
          </a:p>
          <a:p>
            <a:pPr lvl="1"/>
            <a:r>
              <a:rPr lang="en-US" b="1" smtClean="0"/>
              <a:t>Conceptual design</a:t>
            </a:r>
          </a:p>
          <a:p>
            <a:pPr lvl="1"/>
            <a:r>
              <a:rPr lang="en-US" b="1" smtClean="0"/>
              <a:t>Logical design </a:t>
            </a:r>
          </a:p>
          <a:p>
            <a:pPr lvl="1"/>
            <a:r>
              <a:rPr lang="en-US" b="1" smtClean="0"/>
              <a:t>Physical design</a:t>
            </a:r>
          </a:p>
        </p:txBody>
      </p:sp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(cont'd.)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00400"/>
            <a:ext cx="52022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52400"/>
            <a:ext cx="454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Traditional </a:t>
            </a:r>
            <a:r>
              <a:rPr lang="en-US" b="1" smtClean="0"/>
              <a:t>file processing</a:t>
            </a:r>
          </a:p>
          <a:p>
            <a:pPr lvl="1"/>
            <a:r>
              <a:rPr lang="en-US" smtClean="0"/>
              <a:t>Each user defines and implements the files needed for a specific software application </a:t>
            </a:r>
          </a:p>
          <a:p>
            <a:r>
              <a:rPr lang="en-US" smtClean="0"/>
              <a:t>Database approach</a:t>
            </a:r>
          </a:p>
          <a:p>
            <a:pPr lvl="1"/>
            <a:r>
              <a:rPr lang="en-US" smtClean="0"/>
              <a:t>Single repository maintains data that is defined once and then accessed by various users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Characteristics of the Database Approach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characteristics of database approach </a:t>
            </a:r>
          </a:p>
          <a:p>
            <a:pPr lvl="1"/>
            <a:r>
              <a:rPr lang="en-US" smtClean="0"/>
              <a:t>Self-describing nature of a database system</a:t>
            </a:r>
          </a:p>
          <a:p>
            <a:pPr lvl="1"/>
            <a:r>
              <a:rPr lang="en-US" smtClean="0"/>
              <a:t>Insulation between programs and data, and data abstraction</a:t>
            </a:r>
          </a:p>
          <a:p>
            <a:pPr lvl="1"/>
            <a:r>
              <a:rPr lang="en-US" smtClean="0"/>
              <a:t>Support of multiple views of the data</a:t>
            </a:r>
          </a:p>
          <a:p>
            <a:pPr lvl="1"/>
            <a:r>
              <a:rPr lang="en-US" smtClean="0"/>
              <a:t>Sharing of data and multiuser transaction processing</a:t>
            </a:r>
          </a:p>
        </p:txBody>
      </p:sp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Characteristics of the Database Approach (cont'd.)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An Example</a:t>
            </a:r>
          </a:p>
          <a:p>
            <a:r>
              <a:rPr lang="en-US" smtClean="0"/>
              <a:t>Characteristics of the Database Approach</a:t>
            </a:r>
          </a:p>
          <a:p>
            <a:r>
              <a:rPr lang="en-US" smtClean="0"/>
              <a:t>Actors on the Scene</a:t>
            </a:r>
          </a:p>
          <a:p>
            <a:r>
              <a:rPr lang="en-US" smtClean="0"/>
              <a:t>Workers behind the Scene</a:t>
            </a:r>
          </a:p>
          <a:p>
            <a:r>
              <a:rPr lang="en-US" smtClean="0"/>
              <a:t>Advantages of Using the DBMS Approach</a:t>
            </a:r>
          </a:p>
          <a:p>
            <a:r>
              <a:rPr lang="en-US" smtClean="0"/>
              <a:t>A Brief History of Database Applications</a:t>
            </a:r>
          </a:p>
          <a:p>
            <a:r>
              <a:rPr lang="en-US" smtClean="0"/>
              <a:t>When Not to Use a DBMS</a:t>
            </a:r>
          </a:p>
        </p:txBody>
      </p:sp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 Outline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Database system contains complete definition of structure and constraints</a:t>
            </a:r>
          </a:p>
          <a:p>
            <a:r>
              <a:rPr lang="en-US" b="1" smtClean="0"/>
              <a:t>Meta-data</a:t>
            </a:r>
          </a:p>
          <a:p>
            <a:pPr lvl="1"/>
            <a:r>
              <a:rPr lang="en-US" smtClean="0"/>
              <a:t>Describes structure of the database</a:t>
            </a:r>
          </a:p>
          <a:p>
            <a:r>
              <a:rPr lang="en-US" smtClean="0"/>
              <a:t>Database catalog used by: </a:t>
            </a:r>
          </a:p>
          <a:p>
            <a:pPr lvl="1"/>
            <a:r>
              <a:rPr lang="en-US" smtClean="0"/>
              <a:t>DBMS software </a:t>
            </a:r>
          </a:p>
          <a:p>
            <a:pPr lvl="1"/>
            <a:r>
              <a:rPr lang="en-US" smtClean="0"/>
              <a:t>Database users who need information about database structure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Self-Describing Nature of a Database System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23900"/>
            <a:ext cx="70580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View </a:t>
            </a:r>
          </a:p>
          <a:p>
            <a:pPr lvl="1"/>
            <a:r>
              <a:rPr lang="en-US" smtClean="0"/>
              <a:t>Subset of the database </a:t>
            </a:r>
          </a:p>
          <a:p>
            <a:pPr lvl="1"/>
            <a:r>
              <a:rPr lang="en-US" smtClean="0"/>
              <a:t>Contains </a:t>
            </a:r>
            <a:r>
              <a:rPr lang="en-US" b="1" smtClean="0"/>
              <a:t>virtual data </a:t>
            </a:r>
            <a:r>
              <a:rPr lang="en-US" smtClean="0"/>
              <a:t>derived from the database files but is not explicitly stored</a:t>
            </a:r>
          </a:p>
          <a:p>
            <a:r>
              <a:rPr lang="en-US" smtClean="0"/>
              <a:t>Multiuser DBMS </a:t>
            </a:r>
          </a:p>
          <a:p>
            <a:pPr lvl="1"/>
            <a:r>
              <a:rPr lang="en-US" smtClean="0"/>
              <a:t>Users have a variety of distinct applications</a:t>
            </a:r>
          </a:p>
          <a:p>
            <a:pPr lvl="1"/>
            <a:r>
              <a:rPr lang="en-US" smtClean="0"/>
              <a:t>Must provide facilities for defining multiple views</a:t>
            </a:r>
          </a:p>
        </p:txBody>
      </p:sp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Support of Multiple Views of the Data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 multiple users to access the database at the same time</a:t>
            </a:r>
          </a:p>
          <a:p>
            <a:r>
              <a:rPr lang="en-US" b="1" smtClean="0"/>
              <a:t>Concurrency control software </a:t>
            </a:r>
          </a:p>
          <a:p>
            <a:pPr lvl="1"/>
            <a:r>
              <a:rPr lang="en-US" smtClean="0"/>
              <a:t>Ensure that several users trying to update the same data do so in a controlled manner 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Result of the updates is correct</a:t>
            </a:r>
          </a:p>
          <a:p>
            <a:r>
              <a:rPr lang="en-US" b="1" smtClean="0"/>
              <a:t>Online transaction processing (OLTP) application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Sharing of Data and Multiuser Transaction Processing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Database administrators (DBA) </a:t>
            </a:r>
            <a:r>
              <a:rPr lang="en-US" smtClean="0"/>
              <a:t>are responsible for: </a:t>
            </a:r>
          </a:p>
          <a:p>
            <a:pPr lvl="1"/>
            <a:r>
              <a:rPr lang="en-US" smtClean="0"/>
              <a:t>Authorizing access to the database</a:t>
            </a:r>
          </a:p>
          <a:p>
            <a:pPr lvl="1"/>
            <a:r>
              <a:rPr lang="en-US" smtClean="0"/>
              <a:t>Coordinating and monitoring its use</a:t>
            </a:r>
          </a:p>
          <a:p>
            <a:pPr lvl="1"/>
            <a:r>
              <a:rPr lang="en-US" smtClean="0"/>
              <a:t>Acquiring software and hardware resources</a:t>
            </a:r>
          </a:p>
          <a:p>
            <a:r>
              <a:rPr lang="en-US" b="1" smtClean="0"/>
              <a:t>Database designers </a:t>
            </a:r>
            <a:r>
              <a:rPr lang="en-US" smtClean="0"/>
              <a:t>are responsible for: </a:t>
            </a:r>
          </a:p>
          <a:p>
            <a:pPr lvl="1"/>
            <a:r>
              <a:rPr lang="en-US" smtClean="0"/>
              <a:t>Identifying the data to be stored </a:t>
            </a:r>
          </a:p>
          <a:p>
            <a:pPr lvl="1"/>
            <a:r>
              <a:rPr lang="en-US" smtClean="0"/>
              <a:t>Choosing appropriate structures to represent and store this data</a:t>
            </a: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 on the Scene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End users </a:t>
            </a:r>
          </a:p>
          <a:p>
            <a:pPr lvl="1"/>
            <a:r>
              <a:rPr lang="en-US" smtClean="0"/>
              <a:t>People whose jobs require access to the database</a:t>
            </a:r>
          </a:p>
          <a:p>
            <a:pPr lvl="1"/>
            <a:r>
              <a:rPr lang="en-US" smtClean="0"/>
              <a:t>Types</a:t>
            </a:r>
          </a:p>
          <a:p>
            <a:pPr lvl="2">
              <a:buFont typeface="Arial" charset="0"/>
              <a:buChar char="•"/>
            </a:pPr>
            <a:r>
              <a:rPr lang="en-US" b="1" smtClean="0"/>
              <a:t>Casual end users</a:t>
            </a:r>
          </a:p>
          <a:p>
            <a:pPr lvl="2">
              <a:buFont typeface="Arial" charset="0"/>
              <a:buChar char="•"/>
            </a:pPr>
            <a:r>
              <a:rPr lang="en-US" b="1" smtClean="0"/>
              <a:t>Naive </a:t>
            </a:r>
            <a:r>
              <a:rPr lang="en-US" smtClean="0"/>
              <a:t>or</a:t>
            </a:r>
            <a:r>
              <a:rPr lang="en-US" b="1" smtClean="0"/>
              <a:t> parametric end users</a:t>
            </a:r>
          </a:p>
          <a:p>
            <a:pPr lvl="2">
              <a:buFont typeface="Arial" charset="0"/>
              <a:buChar char="•"/>
            </a:pPr>
            <a:r>
              <a:rPr lang="en-US" b="1" smtClean="0"/>
              <a:t>Sophisticated end users</a:t>
            </a:r>
          </a:p>
          <a:p>
            <a:pPr lvl="2">
              <a:buFont typeface="Arial" charset="0"/>
              <a:buChar char="•"/>
            </a:pPr>
            <a:r>
              <a:rPr lang="en-US" b="1" smtClean="0"/>
              <a:t>Standalone users</a:t>
            </a:r>
          </a:p>
        </p:txBody>
      </p:sp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 on the Scene (cont'd.)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System analysts</a:t>
            </a:r>
          </a:p>
          <a:p>
            <a:pPr lvl="1"/>
            <a:r>
              <a:rPr lang="en-US" smtClean="0"/>
              <a:t>Determine requirements of end users</a:t>
            </a:r>
          </a:p>
          <a:p>
            <a:r>
              <a:rPr lang="en-US" b="1" smtClean="0"/>
              <a:t>Application programmers </a:t>
            </a:r>
          </a:p>
          <a:p>
            <a:pPr lvl="1"/>
            <a:r>
              <a:rPr lang="en-US" smtClean="0"/>
              <a:t>Implement these specifications as programs</a:t>
            </a:r>
          </a:p>
        </p:txBody>
      </p:sp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 on the Scene (cont'd.)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DBMS system designers and implementers</a:t>
            </a:r>
          </a:p>
          <a:p>
            <a:pPr lvl="1"/>
            <a:r>
              <a:rPr lang="en-US" smtClean="0"/>
              <a:t>Design and implement the DBMS modules and interfaces as a software package</a:t>
            </a:r>
          </a:p>
          <a:p>
            <a:r>
              <a:rPr lang="en-US" b="1" smtClean="0"/>
              <a:t>Tool developers</a:t>
            </a:r>
          </a:p>
          <a:p>
            <a:pPr lvl="1"/>
            <a:r>
              <a:rPr lang="en-US" smtClean="0"/>
              <a:t>Design and implement </a:t>
            </a:r>
            <a:r>
              <a:rPr lang="en-US" b="1" smtClean="0"/>
              <a:t>tools</a:t>
            </a:r>
          </a:p>
          <a:p>
            <a:r>
              <a:rPr lang="en-US" b="1" smtClean="0"/>
              <a:t>Operators and maintenance personnel</a:t>
            </a:r>
          </a:p>
          <a:p>
            <a:pPr lvl="1"/>
            <a:r>
              <a:rPr lang="en-US" smtClean="0"/>
              <a:t>Responsible for running and maintenance of hardware and software environment for database system</a:t>
            </a: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Workers behind the Scene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Controlling redundancy</a:t>
            </a:r>
          </a:p>
          <a:p>
            <a:pPr lvl="1"/>
            <a:r>
              <a:rPr lang="en-US" b="1" smtClean="0"/>
              <a:t>Data normalization </a:t>
            </a:r>
          </a:p>
          <a:p>
            <a:pPr lvl="1"/>
            <a:r>
              <a:rPr lang="en-US" b="1" smtClean="0"/>
              <a:t>Denormalization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Sometimes necessary to use </a:t>
            </a:r>
            <a:r>
              <a:rPr lang="en-US" b="1" smtClean="0"/>
              <a:t>controlled redundancy</a:t>
            </a:r>
            <a:r>
              <a:rPr lang="en-US" smtClean="0"/>
              <a:t> to improve the performance of queries</a:t>
            </a:r>
          </a:p>
          <a:p>
            <a:r>
              <a:rPr lang="en-US" smtClean="0"/>
              <a:t>Restricting unauthorized access</a:t>
            </a:r>
          </a:p>
          <a:p>
            <a:pPr lvl="1"/>
            <a:r>
              <a:rPr lang="en-US" smtClean="0"/>
              <a:t>Security and authorization subsystem</a:t>
            </a:r>
          </a:p>
          <a:p>
            <a:pPr lvl="1"/>
            <a:r>
              <a:rPr lang="en-US" smtClean="0"/>
              <a:t>Privileged software</a:t>
            </a: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Using the DBMS Approach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Providing backup and recovery</a:t>
            </a:r>
          </a:p>
          <a:p>
            <a:pPr lvl="1"/>
            <a:r>
              <a:rPr lang="en-US" b="1" smtClean="0"/>
              <a:t>Backup and recovery subsystem </a:t>
            </a:r>
            <a:r>
              <a:rPr lang="en-US" smtClean="0"/>
              <a:t>of the DBMS is responsible for recovery</a:t>
            </a:r>
          </a:p>
          <a:p>
            <a:r>
              <a:rPr lang="en-US" smtClean="0"/>
              <a:t>Providing multiple user interfaces</a:t>
            </a:r>
          </a:p>
          <a:p>
            <a:pPr lvl="1"/>
            <a:r>
              <a:rPr lang="en-US" b="1" smtClean="0"/>
              <a:t>Graphical user interfaces (GUIs)</a:t>
            </a:r>
          </a:p>
          <a:p>
            <a:r>
              <a:rPr lang="en-US" smtClean="0"/>
              <a:t>Representing complex relationships among data</a:t>
            </a:r>
          </a:p>
          <a:p>
            <a:pPr lvl="1"/>
            <a:r>
              <a:rPr lang="en-US" smtClean="0"/>
              <a:t>May include numerous varieties of data that are interrelated in many ways</a:t>
            </a:r>
          </a:p>
        </p:txBody>
      </p:sp>
      <p:sp>
        <p:nvSpPr>
          <p:cNvPr id="38914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Using the DBMS Approach (cont'd.)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Traditional database applications</a:t>
            </a:r>
          </a:p>
          <a:p>
            <a:pPr lvl="1"/>
            <a:r>
              <a:rPr lang="en-US" smtClean="0"/>
              <a:t>Store textual or numeric information</a:t>
            </a:r>
          </a:p>
          <a:p>
            <a:r>
              <a:rPr lang="en-US" b="1" smtClean="0"/>
              <a:t>Multimedia databases</a:t>
            </a:r>
          </a:p>
          <a:p>
            <a:pPr lvl="1"/>
            <a:r>
              <a:rPr lang="en-US" smtClean="0"/>
              <a:t>Store images, audio clips, and video streams digitally</a:t>
            </a:r>
          </a:p>
          <a:p>
            <a:r>
              <a:rPr lang="en-US" b="1" smtClean="0"/>
              <a:t>Geographic information systems (GIS) </a:t>
            </a:r>
          </a:p>
          <a:p>
            <a:pPr lvl="1"/>
            <a:r>
              <a:rPr lang="en-US" smtClean="0"/>
              <a:t>Store and analyze maps, weather data, and satellite images</a:t>
            </a:r>
          </a:p>
        </p:txBody>
      </p:sp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Enforcing </a:t>
            </a:r>
            <a:r>
              <a:rPr lang="en-US" b="1" dirty="0" smtClean="0"/>
              <a:t>integrity constraints</a:t>
            </a:r>
          </a:p>
          <a:p>
            <a:pPr lvl="1"/>
            <a:r>
              <a:rPr lang="en-US" b="1" dirty="0" smtClean="0"/>
              <a:t>Referential integrity</a:t>
            </a:r>
            <a:r>
              <a:rPr lang="en-US" dirty="0" smtClean="0"/>
              <a:t> constraint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Every section record must be related to a course record</a:t>
            </a:r>
          </a:p>
          <a:p>
            <a:pPr lvl="1"/>
            <a:r>
              <a:rPr lang="en-US" b="1" dirty="0" smtClean="0"/>
              <a:t>Key</a:t>
            </a:r>
            <a:r>
              <a:rPr lang="en-US" dirty="0" smtClean="0"/>
              <a:t> or </a:t>
            </a:r>
            <a:r>
              <a:rPr lang="en-US" b="1" dirty="0" smtClean="0"/>
              <a:t>uniqueness</a:t>
            </a:r>
            <a:r>
              <a:rPr lang="en-US" dirty="0" smtClean="0"/>
              <a:t> constraint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Every course record must have a unique value for </a:t>
            </a:r>
            <a:r>
              <a:rPr lang="en-US" dirty="0" err="1" smtClean="0"/>
              <a:t>Course_number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Using the DBMS Approach (cont'd.)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Additional implications of using the database approach</a:t>
            </a:r>
          </a:p>
          <a:p>
            <a:pPr lvl="1"/>
            <a:r>
              <a:rPr lang="en-US" smtClean="0"/>
              <a:t>Reduced application development time</a:t>
            </a:r>
          </a:p>
          <a:p>
            <a:pPr lvl="1"/>
            <a:r>
              <a:rPr lang="en-US" smtClean="0"/>
              <a:t>Flexibility</a:t>
            </a:r>
          </a:p>
          <a:p>
            <a:pPr lvl="1"/>
            <a:r>
              <a:rPr lang="en-US" smtClean="0"/>
              <a:t>Availability of up-to-date information</a:t>
            </a:r>
          </a:p>
          <a:p>
            <a:pPr lvl="1"/>
            <a:r>
              <a:rPr lang="en-US" smtClean="0"/>
              <a:t>Economies of scale</a:t>
            </a:r>
          </a:p>
        </p:txBody>
      </p:sp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Using the DBMS Approach (cont'd.)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 desirable to use regular files for:</a:t>
            </a:r>
          </a:p>
          <a:p>
            <a:pPr lvl="1"/>
            <a:r>
              <a:rPr lang="en-US" smtClean="0"/>
              <a:t>Simple, well-defined database applications not expected to change at all</a:t>
            </a:r>
          </a:p>
          <a:p>
            <a:pPr lvl="1"/>
            <a:r>
              <a:rPr lang="en-US" smtClean="0"/>
              <a:t>Stringent, real-time requirements that may not be met because of DBMS overhead</a:t>
            </a:r>
          </a:p>
          <a:p>
            <a:pPr lvl="1"/>
            <a:r>
              <a:rPr lang="en-US" smtClean="0"/>
              <a:t>Embedded systems with limited storage capacity</a:t>
            </a:r>
          </a:p>
          <a:p>
            <a:pPr lvl="1"/>
            <a:r>
              <a:rPr lang="en-US" smtClean="0"/>
              <a:t>No multiple-user access to data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Not to Use a DBMS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</a:p>
          <a:p>
            <a:pPr lvl="1"/>
            <a:r>
              <a:rPr lang="en-US" dirty="0" smtClean="0"/>
              <a:t>Collection of related data (recorded facts)</a:t>
            </a:r>
          </a:p>
          <a:p>
            <a:r>
              <a:rPr lang="en-US" dirty="0" smtClean="0"/>
              <a:t>DBMS </a:t>
            </a:r>
          </a:p>
          <a:p>
            <a:pPr lvl="1"/>
            <a:r>
              <a:rPr lang="en-US" dirty="0" smtClean="0"/>
              <a:t>Generalized software package for implementing and maintaining a computerized database</a:t>
            </a:r>
          </a:p>
          <a:p>
            <a:r>
              <a:rPr lang="en-US" dirty="0" smtClean="0"/>
              <a:t>Several categories of </a:t>
            </a:r>
            <a:r>
              <a:rPr lang="en-US" smtClean="0"/>
              <a:t>database </a:t>
            </a:r>
            <a:r>
              <a:rPr lang="en-US" smtClean="0"/>
              <a:t>users</a:t>
            </a:r>
            <a:endParaRPr lang="en-US" dirty="0" smtClean="0"/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Data warehouses and online analytical processing (OLAP) systems </a:t>
            </a:r>
          </a:p>
          <a:p>
            <a:pPr lvl="1"/>
            <a:r>
              <a:rPr lang="en-US" smtClean="0"/>
              <a:t>Extract and analyze useful business information from very large databases </a:t>
            </a:r>
          </a:p>
          <a:p>
            <a:pPr lvl="1"/>
            <a:r>
              <a:rPr lang="en-US" smtClean="0"/>
              <a:t>Support decision making</a:t>
            </a:r>
          </a:p>
          <a:p>
            <a:r>
              <a:rPr lang="en-US" b="1" smtClean="0"/>
              <a:t>Real-time and active database technology </a:t>
            </a:r>
          </a:p>
          <a:p>
            <a:pPr lvl="1"/>
            <a:r>
              <a:rPr lang="en-US" smtClean="0"/>
              <a:t>Control industrial and manufacturing processes</a:t>
            </a:r>
          </a:p>
        </p:txBody>
      </p:sp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(cont'd.)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Database </a:t>
            </a:r>
          </a:p>
          <a:p>
            <a:pPr lvl="1"/>
            <a:r>
              <a:rPr lang="en-US" smtClean="0"/>
              <a:t>Collection of related data</a:t>
            </a:r>
          </a:p>
          <a:p>
            <a:pPr lvl="1"/>
            <a:r>
              <a:rPr lang="en-US" smtClean="0"/>
              <a:t>Known facts that can be recorded and that have implicit meaning</a:t>
            </a:r>
          </a:p>
          <a:p>
            <a:pPr lvl="1"/>
            <a:r>
              <a:rPr lang="en-US" b="1" smtClean="0"/>
              <a:t>Miniworld </a:t>
            </a:r>
            <a:r>
              <a:rPr lang="en-US" smtClean="0"/>
              <a:t>or </a:t>
            </a:r>
            <a:r>
              <a:rPr lang="en-US" b="1" smtClean="0"/>
              <a:t>universe of discourse (UoD)</a:t>
            </a:r>
          </a:p>
          <a:p>
            <a:pPr lvl="1"/>
            <a:r>
              <a:rPr lang="en-US" smtClean="0"/>
              <a:t>Represents some aspect of the real world</a:t>
            </a:r>
          </a:p>
          <a:p>
            <a:pPr lvl="1"/>
            <a:r>
              <a:rPr lang="en-US" smtClean="0"/>
              <a:t>Logically coherent collection of data with inherent meaning</a:t>
            </a:r>
          </a:p>
          <a:p>
            <a:pPr lvl="1"/>
            <a:r>
              <a:rPr lang="en-US" smtClean="0"/>
              <a:t>Built for a specific purpose</a:t>
            </a:r>
          </a:p>
          <a:p>
            <a:pPr lvl="1"/>
            <a:endParaRPr lang="en-US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 of a large commercial database</a:t>
            </a:r>
          </a:p>
          <a:p>
            <a:pPr lvl="1"/>
            <a:r>
              <a:rPr lang="en-US" smtClean="0"/>
              <a:t>Amazon.com</a:t>
            </a:r>
          </a:p>
          <a:p>
            <a:r>
              <a:rPr lang="en-US" b="1" smtClean="0"/>
              <a:t>Database management system (DBMS) </a:t>
            </a:r>
          </a:p>
          <a:p>
            <a:pPr lvl="1"/>
            <a:r>
              <a:rPr lang="en-US" smtClean="0"/>
              <a:t>Collection of programs </a:t>
            </a:r>
          </a:p>
          <a:p>
            <a:pPr lvl="1"/>
            <a:r>
              <a:rPr lang="en-US" smtClean="0"/>
              <a:t>Enables users to create and maintain a database</a:t>
            </a:r>
          </a:p>
          <a:p>
            <a:r>
              <a:rPr lang="en-US" b="1" smtClean="0"/>
              <a:t>Defining</a:t>
            </a:r>
            <a:r>
              <a:rPr lang="en-US" smtClean="0"/>
              <a:t> a database </a:t>
            </a:r>
          </a:p>
          <a:p>
            <a:pPr lvl="1"/>
            <a:r>
              <a:rPr lang="en-US" smtClean="0"/>
              <a:t>Specify the data types, structures, and constraints of the data to be stored</a:t>
            </a:r>
          </a:p>
        </p:txBody>
      </p:sp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(cont'd.)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Meta-data</a:t>
            </a:r>
          </a:p>
          <a:p>
            <a:pPr lvl="1"/>
            <a:r>
              <a:rPr lang="en-US" smtClean="0"/>
              <a:t>Database definition or descriptive information </a:t>
            </a:r>
          </a:p>
          <a:p>
            <a:pPr lvl="1"/>
            <a:r>
              <a:rPr lang="en-US" smtClean="0"/>
              <a:t>Stored by the DBMS in the form of a database catalog or dictionary</a:t>
            </a:r>
          </a:p>
          <a:p>
            <a:r>
              <a:rPr lang="en-US" b="1" smtClean="0"/>
              <a:t>Manipulating</a:t>
            </a:r>
            <a:r>
              <a:rPr lang="en-US" smtClean="0"/>
              <a:t> a database</a:t>
            </a:r>
          </a:p>
          <a:p>
            <a:pPr lvl="1"/>
            <a:r>
              <a:rPr lang="en-US" smtClean="0"/>
              <a:t>Query and update the database miniworld </a:t>
            </a:r>
          </a:p>
          <a:p>
            <a:pPr lvl="1"/>
            <a:r>
              <a:rPr lang="en-US" smtClean="0"/>
              <a:t>Generate reports</a:t>
            </a:r>
          </a:p>
        </p:txBody>
      </p:sp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(cont'd.)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Sharing</a:t>
            </a:r>
            <a:r>
              <a:rPr lang="en-US" smtClean="0"/>
              <a:t> a database </a:t>
            </a:r>
          </a:p>
          <a:p>
            <a:pPr lvl="1"/>
            <a:r>
              <a:rPr lang="en-US" smtClean="0"/>
              <a:t>Allow multiple users and programs to access the database simultaneously</a:t>
            </a:r>
          </a:p>
          <a:p>
            <a:r>
              <a:rPr lang="en-US" b="1" smtClean="0"/>
              <a:t>Application program </a:t>
            </a:r>
          </a:p>
          <a:p>
            <a:pPr lvl="1"/>
            <a:r>
              <a:rPr lang="en-US" smtClean="0"/>
              <a:t>Accesses database by sending queries to DBMS</a:t>
            </a:r>
          </a:p>
          <a:p>
            <a:r>
              <a:rPr lang="en-US" b="1" smtClean="0"/>
              <a:t>Query </a:t>
            </a:r>
          </a:p>
          <a:p>
            <a:pPr lvl="1"/>
            <a:r>
              <a:rPr lang="en-US" smtClean="0"/>
              <a:t>Causes some data to be retrieved</a:t>
            </a:r>
          </a:p>
        </p:txBody>
      </p:sp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(cont'd.)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Transaction </a:t>
            </a:r>
          </a:p>
          <a:p>
            <a:pPr lvl="1"/>
            <a:r>
              <a:rPr lang="en-US" smtClean="0"/>
              <a:t>May cause some data to be read and some data to be written into the database</a:t>
            </a:r>
          </a:p>
          <a:p>
            <a:r>
              <a:rPr lang="en-US" b="1" smtClean="0"/>
              <a:t>Protection</a:t>
            </a:r>
            <a:r>
              <a:rPr lang="en-US" smtClean="0"/>
              <a:t> includes: </a:t>
            </a:r>
          </a:p>
          <a:p>
            <a:pPr lvl="1"/>
            <a:r>
              <a:rPr lang="en-US" smtClean="0"/>
              <a:t>System protection</a:t>
            </a:r>
          </a:p>
          <a:p>
            <a:pPr lvl="1"/>
            <a:r>
              <a:rPr lang="en-US" smtClean="0"/>
              <a:t>Security protection</a:t>
            </a:r>
          </a:p>
          <a:p>
            <a:r>
              <a:rPr lang="en-US" b="1" smtClean="0"/>
              <a:t>Maintain</a:t>
            </a:r>
            <a:r>
              <a:rPr lang="en-US" smtClean="0"/>
              <a:t> the database system </a:t>
            </a:r>
          </a:p>
          <a:p>
            <a:pPr lvl="1"/>
            <a:r>
              <a:rPr lang="en-US" smtClean="0"/>
              <a:t>Allow the system to evolve as requirements change over time</a:t>
            </a:r>
          </a:p>
        </p:txBody>
      </p:sp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(cont'd.)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1100</Words>
  <Application>Microsoft Office PowerPoint</Application>
  <PresentationFormat>On-screen Show (4:3)</PresentationFormat>
  <Paragraphs>195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Chapter 1</vt:lpstr>
      <vt:lpstr>Chapter 1 Outline</vt:lpstr>
      <vt:lpstr>Overview</vt:lpstr>
      <vt:lpstr>Overview (cont'd.)</vt:lpstr>
      <vt:lpstr>Introduction</vt:lpstr>
      <vt:lpstr>Introduction (cont'd.)</vt:lpstr>
      <vt:lpstr>Introduction (cont'd.)</vt:lpstr>
      <vt:lpstr>Introduction (cont'd.)</vt:lpstr>
      <vt:lpstr>Introduction (cont'd.)</vt:lpstr>
      <vt:lpstr>An Example</vt:lpstr>
      <vt:lpstr>An Example (cont'd.)</vt:lpstr>
      <vt:lpstr>Slide 12</vt:lpstr>
      <vt:lpstr>An Example (cont'd.)</vt:lpstr>
      <vt:lpstr>An Example (cont'd.)</vt:lpstr>
      <vt:lpstr>An Example (cont'd.)</vt:lpstr>
      <vt:lpstr>An Example (cont'd.)</vt:lpstr>
      <vt:lpstr>Slide 17</vt:lpstr>
      <vt:lpstr>Characteristics of the Database Approach</vt:lpstr>
      <vt:lpstr>Characteristics of the Database Approach (cont'd.)</vt:lpstr>
      <vt:lpstr>Self-Describing Nature of a Database System</vt:lpstr>
      <vt:lpstr>Slide 21</vt:lpstr>
      <vt:lpstr>Support of Multiple Views of the Data</vt:lpstr>
      <vt:lpstr>Sharing of Data and Multiuser Transaction Processing</vt:lpstr>
      <vt:lpstr>Actors on the Scene</vt:lpstr>
      <vt:lpstr>Actors on the Scene (cont'd.)</vt:lpstr>
      <vt:lpstr>Actors on the Scene (cont'd.)</vt:lpstr>
      <vt:lpstr>Workers behind the Scene</vt:lpstr>
      <vt:lpstr>Advantages of Using the DBMS Approach</vt:lpstr>
      <vt:lpstr>Advantages of Using the DBMS Approach (cont'd.)</vt:lpstr>
      <vt:lpstr>Advantages of Using the DBMS Approach (cont'd.)</vt:lpstr>
      <vt:lpstr>Advantages of Using the DBMS Approach (cont'd.)</vt:lpstr>
      <vt:lpstr>When Not to Use a DBMS</vt:lpstr>
      <vt:lpstr>Summary</vt:lpstr>
    </vt:vector>
  </TitlesOfParts>
  <Company>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msamaha</dc:creator>
  <cp:lastModifiedBy>msamaha</cp:lastModifiedBy>
  <cp:revision>4</cp:revision>
  <dcterms:created xsi:type="dcterms:W3CDTF">2011-09-28T09:08:24Z</dcterms:created>
  <dcterms:modified xsi:type="dcterms:W3CDTF">2011-10-05T10:07:24Z</dcterms:modified>
</cp:coreProperties>
</file>